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330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269" r:id="rId21"/>
    <p:sldId id="270" r:id="rId22"/>
    <p:sldId id="272" r:id="rId23"/>
    <p:sldId id="315" r:id="rId24"/>
    <p:sldId id="316" r:id="rId25"/>
    <p:sldId id="317" r:id="rId26"/>
    <p:sldId id="327" r:id="rId27"/>
    <p:sldId id="328" r:id="rId28"/>
    <p:sldId id="329" r:id="rId2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0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90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72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56237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26514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18071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95877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45393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80310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16760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0800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155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20374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86915"/>
      </p:ext>
    </p:extLst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61390"/>
      </p:ext>
    </p:extLst>
  </p:cSld>
  <p:clrMapOvr>
    <a:masterClrMapping/>
  </p:clrMapOvr>
  <p:transition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6705600" cy="76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2133600"/>
            <a:ext cx="4572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314EB63-592D-4CC1-B86E-0A99927D49A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054256"/>
      </p:ext>
    </p:extLst>
  </p:cSld>
  <p:clrMapOvr>
    <a:masterClrMapping/>
  </p:clrMapOvr>
  <p:transition spd="slow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312EB-5884-4B16-ACF5-E849977E103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645321"/>
      </p:ext>
    </p:extLst>
  </p:cSld>
  <p:clrMapOvr>
    <a:masterClrMapping/>
  </p:clrMapOvr>
  <p:transition spd="slow"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399" y="4406900"/>
            <a:ext cx="64373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906713"/>
            <a:ext cx="643731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2C1D9-5F38-4CCC-BBFD-F5DDB724FC6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650171"/>
      </p:ext>
    </p:extLst>
  </p:cSld>
  <p:clrMapOvr>
    <a:masterClrMapping/>
  </p:clrMapOvr>
  <p:transition spd="slow">
    <p:fade thruBlk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D05A8-5AEB-4F01-B258-E84EB2F2166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644385"/>
      </p:ext>
    </p:extLst>
  </p:cSld>
  <p:clrMapOvr>
    <a:masterClrMapping/>
  </p:clrMapOvr>
  <p:transition spd="slow">
    <p:fade thruBlk="1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03554-ADE1-4497-94C2-BD667869E7D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60922"/>
      </p:ext>
    </p:extLst>
  </p:cSld>
  <p:clrMapOvr>
    <a:masterClrMapping/>
  </p:clrMapOvr>
  <p:transition spd="slow">
    <p:fade thruBlk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FDE90-92BA-4B3E-B555-2407920BA12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615713"/>
      </p:ext>
    </p:extLst>
  </p:cSld>
  <p:clrMapOvr>
    <a:masterClrMapping/>
  </p:clrMapOvr>
  <p:transition spd="slow">
    <p:fade thruBlk="1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A8244-66E8-4EA1-BD01-EEE08D6601C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944754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095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3050"/>
            <a:ext cx="27432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273050"/>
            <a:ext cx="4724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1435100"/>
            <a:ext cx="2743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E4054-D6F8-4BE2-81FE-6EBBD7FDF2F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716196"/>
      </p:ext>
    </p:extLst>
  </p:cSld>
  <p:clrMapOvr>
    <a:masterClrMapping/>
  </p:clrMapOvr>
  <p:transition spd="slow">
    <p:fade thruBlk="1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800600"/>
            <a:ext cx="522128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7400" y="838199"/>
            <a:ext cx="5221288" cy="3889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367338"/>
            <a:ext cx="52212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61D3D-ABD3-4D13-81F1-6CFFC237D590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400890"/>
      </p:ext>
    </p:extLst>
  </p:cSld>
  <p:clrMapOvr>
    <a:masterClrMapping/>
  </p:clrMapOvr>
  <p:transition spd="slow">
    <p:fade thruBlk="1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32047-2E9B-4600-8808-46EAC460680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772358"/>
      </p:ext>
    </p:extLst>
  </p:cSld>
  <p:clrMapOvr>
    <a:masterClrMapping/>
  </p:clrMapOvr>
  <p:transition spd="slow">
    <p:fade thruBlk="1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24550" y="838200"/>
            <a:ext cx="1619250" cy="5287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4705350" cy="5287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Saturday, January 25, 2020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A4D7F-B521-4D3E-8C22-FF8E52C1A09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008030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0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22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69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9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36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1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C88FB-C350-4915-BAF8-97FDC59B9C5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02960-0479-4492-8B97-162FD9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0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F6F07-1B6B-4405-B2E9-A9573B89458E}" type="datetimeFigureOut">
              <a:rPr lang="en-US" smtClean="0"/>
              <a:t>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5BB95-BDC6-4E6D-A783-7B941C5C6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600200"/>
            <a:ext cx="5791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January 25,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93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i="1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i="1">
          <a:solidFill>
            <a:schemeClr val="accent1">
              <a:lumMod val="50000"/>
            </a:schemeClr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chemeClr val="accent1">
              <a:lumMod val="50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i="1">
          <a:solidFill>
            <a:schemeClr val="accent1">
              <a:lumMod val="50000"/>
            </a:schemeClr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1">
              <a:lumMod val="5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922494"/>
            <a:ext cx="5791200" cy="64633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The Acts of the Apostles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457200" cy="3048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71834" y="5054025"/>
            <a:ext cx="58176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Sunday – January 19, 2019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5C35107-8B6F-4E4E-828D-3EBD566CA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275" y="1663197"/>
            <a:ext cx="419952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i="1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i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i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 i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i="1">
                <a:solidFill>
                  <a:schemeClr val="accent2"/>
                </a:solidFill>
                <a:latin typeface="+mn-lt"/>
              </a:defRPr>
            </a:lvl9pPr>
          </a:lstStyle>
          <a:p>
            <a:pPr marL="0" indent="0" algn="ctr" defTabSz="914400">
              <a:buFontTx/>
              <a:buNone/>
            </a:pPr>
            <a:r>
              <a:rPr lang="en-US" sz="3600" b="1" kern="0" dirty="0">
                <a:solidFill>
                  <a:schemeClr val="tx1"/>
                </a:solidFill>
                <a:latin typeface="Georgia" pitchFamily="18" charset="0"/>
              </a:rPr>
              <a:t>Review Of </a:t>
            </a:r>
            <a:br>
              <a:rPr lang="en-US" sz="3600" b="1" kern="0" dirty="0">
                <a:solidFill>
                  <a:schemeClr val="tx1"/>
                </a:solidFill>
                <a:latin typeface="Georgia" pitchFamily="18" charset="0"/>
              </a:rPr>
            </a:br>
            <a:r>
              <a:rPr lang="en-US" sz="3600" b="1" kern="0" dirty="0">
                <a:solidFill>
                  <a:schemeClr val="tx1"/>
                </a:solidFill>
                <a:latin typeface="Georgia" pitchFamily="18" charset="0"/>
              </a:rPr>
              <a:t>The Book Of Acts</a:t>
            </a:r>
          </a:p>
        </p:txBody>
      </p:sp>
    </p:spTree>
    <p:extLst>
      <p:ext uri="{BB962C8B-B14F-4D97-AF65-F5344CB8AC3E}">
        <p14:creationId xmlns:p14="http://schemas.microsoft.com/office/powerpoint/2010/main" val="2551493105"/>
      </p:ext>
    </p:extLst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1873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______The blinding of Elymas on Cyprus.</a:t>
            </a:r>
          </a:p>
          <a:p>
            <a:pPr marL="1254125" indent="-1254125">
              <a:buNone/>
            </a:pPr>
            <a:r>
              <a:rPr lang="en-US" dirty="0"/>
              <a:t>______The problem of the Grecian widows.</a:t>
            </a:r>
          </a:p>
          <a:p>
            <a:pPr marL="1254125" indent="-1254125">
              <a:buNone/>
            </a:pPr>
            <a:r>
              <a:rPr lang="en-US" dirty="0"/>
              <a:t>______Paul’s arrest in Jerusalem.</a:t>
            </a:r>
          </a:p>
          <a:p>
            <a:pPr marL="1254125" indent="-1254125">
              <a:buNone/>
            </a:pPr>
            <a:r>
              <a:rPr lang="en-US" dirty="0"/>
              <a:t>______Peter and John released and returned to the disciples.</a:t>
            </a:r>
          </a:p>
          <a:p>
            <a:pPr marL="1254125" indent="-1254125">
              <a:buNone/>
            </a:pPr>
            <a:r>
              <a:rPr lang="en-US" dirty="0"/>
              <a:t>______Famine predicted by Agabus.</a:t>
            </a:r>
          </a:p>
          <a:p>
            <a:pPr marL="1254125" indent="-1254125">
              <a:buNone/>
            </a:pPr>
            <a:r>
              <a:rPr lang="en-US" dirty="0"/>
              <a:t>______Paul at Ephesus.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62502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6951" y="221922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984" y="279976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6951" y="338108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9768" y="444788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9768" y="503862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1873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______Ascension of Christ.</a:t>
            </a:r>
          </a:p>
          <a:p>
            <a:pPr marL="1254125" indent="-1254125">
              <a:buNone/>
            </a:pPr>
            <a:r>
              <a:rPr lang="en-US" dirty="0"/>
              <a:t>______Peter’s third sermon before the Sanhedrin.</a:t>
            </a:r>
          </a:p>
          <a:p>
            <a:pPr marL="1254125" indent="-1254125">
              <a:buNone/>
            </a:pPr>
            <a:r>
              <a:rPr lang="en-US" dirty="0"/>
              <a:t>______Paul before the Sanhedrin.</a:t>
            </a:r>
          </a:p>
          <a:p>
            <a:pPr marL="1254125" indent="-1254125">
              <a:buNone/>
            </a:pPr>
            <a:r>
              <a:rPr lang="en-US" dirty="0"/>
              <a:t>______Conclusion of the first journey.</a:t>
            </a:r>
          </a:p>
          <a:p>
            <a:pPr marL="1254125" indent="-1254125">
              <a:buNone/>
            </a:pPr>
            <a:r>
              <a:rPr lang="en-US" dirty="0"/>
              <a:t>______Paul before Festus.</a:t>
            </a:r>
          </a:p>
          <a:p>
            <a:pPr marL="1254125" indent="-1254125">
              <a:buNone/>
            </a:pPr>
            <a:r>
              <a:rPr lang="en-US" dirty="0"/>
              <a:t>______Horrible death of Herod Agrippa I.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6162" y="163445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6165" y="220901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7710" y="328257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984" y="386734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9768" y="445385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9768" y="503862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______Gamaliel’s advice concerning Christianity before the Sanhedrin.</a:t>
            </a:r>
          </a:p>
          <a:p>
            <a:pPr marL="1254125" indent="-1254125">
              <a:buNone/>
            </a:pPr>
            <a:r>
              <a:rPr lang="en-US" dirty="0"/>
              <a:t>______The first sermon under the gospel by Peter.</a:t>
            </a:r>
          </a:p>
          <a:p>
            <a:pPr marL="1254125" indent="-1254125">
              <a:buNone/>
            </a:pPr>
            <a:r>
              <a:rPr lang="en-US" dirty="0"/>
              <a:t>______Second evangelistic tour begins.</a:t>
            </a:r>
          </a:p>
          <a:p>
            <a:pPr marL="1254125" indent="-1254125">
              <a:buNone/>
            </a:pPr>
            <a:r>
              <a:rPr lang="en-US" dirty="0"/>
              <a:t>______Stephen's defense and martyrdom.</a:t>
            </a:r>
          </a:p>
          <a:p>
            <a:pPr marL="1254125" indent="-1254125">
              <a:buNone/>
            </a:pPr>
            <a:r>
              <a:rPr lang="en-US" dirty="0"/>
              <a:t>______Paul stoned at Lystra.</a:t>
            </a:r>
          </a:p>
          <a:p>
            <a:pPr marL="1254125" indent="-1254125">
              <a:buNone/>
            </a:pPr>
            <a:r>
              <a:rPr lang="en-US" dirty="0"/>
              <a:t>______Conversion of Cornelius.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6161" y="163445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6951" y="269528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9768" y="3771508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6951" y="435282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9768" y="4939333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9768" y="5524108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4315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______The establishment of the church.</a:t>
            </a:r>
          </a:p>
          <a:p>
            <a:pPr marL="1254125" indent="-1254125">
              <a:buNone/>
            </a:pPr>
            <a:r>
              <a:rPr lang="en-US" dirty="0"/>
              <a:t>______Paul’s address at Antioch.</a:t>
            </a:r>
          </a:p>
          <a:p>
            <a:pPr marL="1254125" indent="-1254125">
              <a:buNone/>
            </a:pPr>
            <a:r>
              <a:rPr lang="en-US" dirty="0"/>
              <a:t> ______Persecution of the church by Saul.</a:t>
            </a:r>
          </a:p>
          <a:p>
            <a:pPr marL="1254125" indent="-1254125">
              <a:buNone/>
            </a:pPr>
            <a:r>
              <a:rPr lang="en-US" dirty="0"/>
              <a:t>______Arrest of Peter by Agrippa I, and Peter's miraculous release.</a:t>
            </a:r>
          </a:p>
          <a:p>
            <a:pPr marL="1254125" indent="-1254125">
              <a:buNone/>
            </a:pPr>
            <a:r>
              <a:rPr lang="en-US" dirty="0"/>
              <a:t>______Saul (Paul) brought to Antioch by Barnabas.</a:t>
            </a:r>
          </a:p>
          <a:p>
            <a:pPr marL="1254125" indent="-1254125">
              <a:buNone/>
            </a:pPr>
            <a:r>
              <a:rPr lang="en-US" dirty="0"/>
              <a:t>______Paul’s vision at Troas.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4319" y="162502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984" y="220980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8308" y="279976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9768" y="338186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9768" y="444788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984" y="5524108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16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6758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______Paul’s speech on Mars hill in Athens.</a:t>
            </a:r>
          </a:p>
          <a:p>
            <a:pPr marL="1254125" indent="-1254125">
              <a:buNone/>
            </a:pPr>
            <a:r>
              <a:rPr lang="en-US" dirty="0"/>
              <a:t>______Paul and Barnabas called gods at Lystra.</a:t>
            </a:r>
          </a:p>
          <a:p>
            <a:pPr marL="1254125" indent="-1254125">
              <a:buNone/>
            </a:pPr>
            <a:r>
              <a:rPr lang="en-US" dirty="0"/>
              <a:t>______The soothsaying maiden cleansed in Philippi.</a:t>
            </a:r>
          </a:p>
          <a:p>
            <a:pPr marL="1254125" indent="-1254125">
              <a:buNone/>
            </a:pPr>
            <a:r>
              <a:rPr lang="en-US" dirty="0"/>
              <a:t>______Reception of the Holy Spirit gifts through the laying on of the hands of Peter and John.</a:t>
            </a:r>
          </a:p>
          <a:p>
            <a:pPr marL="1254125" indent="-1254125">
              <a:buNone/>
            </a:pPr>
            <a:r>
              <a:rPr lang="en-US" dirty="0"/>
              <a:t>______The disciples’ sacrifices of benevolence.</a:t>
            </a:r>
          </a:p>
          <a:p>
            <a:pPr marL="1254125" indent="-1254125">
              <a:buNone/>
            </a:pPr>
            <a:r>
              <a:rPr lang="en-US" dirty="0"/>
              <a:t>______The martyrdom of James.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7710" y="161905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984" y="220980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984" y="279976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5677" y="387598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6951" y="543298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984" y="601431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12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6758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______Conversion of Apollos at Ephesus.</a:t>
            </a:r>
          </a:p>
          <a:p>
            <a:pPr marL="1254125" indent="-1254125">
              <a:buNone/>
            </a:pPr>
            <a:r>
              <a:rPr lang="en-US" dirty="0"/>
              <a:t>______Paul’s defense including his own account of his conversion before the people of Jerusalem.</a:t>
            </a:r>
          </a:p>
          <a:p>
            <a:pPr marL="1254125" indent="-1254125">
              <a:buNone/>
            </a:pPr>
            <a:r>
              <a:rPr lang="en-US" dirty="0"/>
              <a:t>______Healing of Aeneas by Peter.</a:t>
            </a:r>
          </a:p>
          <a:p>
            <a:pPr marL="1254125" indent="-1254125">
              <a:buNone/>
            </a:pPr>
            <a:r>
              <a:rPr lang="en-US" dirty="0"/>
              <a:t>______Beginning of the third evangelistic tour.</a:t>
            </a:r>
          </a:p>
          <a:p>
            <a:pPr marL="1254125" indent="-1254125">
              <a:buNone/>
            </a:pPr>
            <a:r>
              <a:rPr lang="en-US" dirty="0"/>
              <a:t>______Paul before Felix.</a:t>
            </a:r>
          </a:p>
          <a:p>
            <a:pPr marL="1254125" indent="-1254125">
              <a:buNone/>
            </a:pPr>
            <a:r>
              <a:rPr lang="en-US" dirty="0"/>
              <a:t>______Healing of the lame man by Peter and John.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7710" y="161905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9768" y="220901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5677" y="3780623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435518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984" y="493650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950" y="552568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4315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______Paul on Melita with the Barbarians.</a:t>
            </a:r>
          </a:p>
          <a:p>
            <a:pPr marL="1254125" indent="-1254125">
              <a:buNone/>
            </a:pPr>
            <a:r>
              <a:rPr lang="en-US" dirty="0"/>
              <a:t>______Selection of Matthias to succeed Judas.</a:t>
            </a:r>
          </a:p>
          <a:p>
            <a:pPr marL="1254125" indent="-1254125">
              <a:buNone/>
            </a:pPr>
            <a:r>
              <a:rPr lang="en-US" dirty="0"/>
              <a:t>______Jerusalem discussion concerning circumcision.</a:t>
            </a:r>
          </a:p>
          <a:p>
            <a:pPr marL="1254125" indent="-1254125">
              <a:buNone/>
            </a:pPr>
            <a:r>
              <a:rPr lang="en-US" dirty="0"/>
              <a:t>______Paul sent to Caesarea.</a:t>
            </a:r>
          </a:p>
          <a:p>
            <a:pPr marL="1254125" indent="-1254125">
              <a:buNone/>
            </a:pPr>
            <a:r>
              <a:rPr lang="en-US" dirty="0"/>
              <a:t>______Peter’s justification of the conversion of Cornelius.</a:t>
            </a:r>
          </a:p>
          <a:p>
            <a:pPr marL="1254125" indent="-1254125">
              <a:buNone/>
            </a:pPr>
            <a:r>
              <a:rPr lang="en-US" dirty="0"/>
              <a:t>______Philip preaching in Samaria.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7710" y="161905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28308" y="221922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9768" y="279976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984" y="386734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984" y="444788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36165" y="552410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751522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______Disputation concerning John Mark.</a:t>
            </a:r>
          </a:p>
          <a:p>
            <a:pPr marL="1254125" indent="-1254125">
              <a:buNone/>
            </a:pPr>
            <a:r>
              <a:rPr lang="en-US" dirty="0"/>
              <a:t>______Baptism of Holy Spirit on the first Pentecost following the resurrection of Christ.</a:t>
            </a:r>
          </a:p>
          <a:p>
            <a:pPr marL="1254125" indent="-1254125">
              <a:buNone/>
            </a:pPr>
            <a:r>
              <a:rPr lang="en-US" dirty="0"/>
              <a:t>______The shipwreck.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7710" y="161905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28308" y="220980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984" y="3776223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27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13993-20DA-4607-B7BF-80D0ABEDA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7676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MULTIPLE CHOICE: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CB027-AC2E-4ADB-A09D-BAA9F84FB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90689"/>
            <a:ext cx="8315653" cy="4483279"/>
          </a:xfrm>
        </p:spPr>
        <p:txBody>
          <a:bodyPr>
            <a:spAutoFit/>
          </a:bodyPr>
          <a:lstStyle/>
          <a:p>
            <a:pPr marL="574675" indent="-574675">
              <a:buNone/>
            </a:pPr>
            <a:r>
              <a:rPr lang="en-US" dirty="0"/>
              <a:t>1.	Jesus was upon the earth (a) 20 (b) 40 (c) 80 days after his resurrection.</a:t>
            </a:r>
          </a:p>
          <a:p>
            <a:pPr marL="574675" indent="-574675">
              <a:buNone/>
            </a:pPr>
            <a:r>
              <a:rPr lang="en-US" dirty="0"/>
              <a:t>2.	The Holy Spirit came on the (a) Passover (b) day of Pentecost (c) day of unleavened bread.</a:t>
            </a:r>
          </a:p>
          <a:p>
            <a:pPr marL="574675" indent="-574675">
              <a:buNone/>
            </a:pPr>
            <a:r>
              <a:rPr lang="en-US" dirty="0"/>
              <a:t>3.	The Holy Spirit came at (a) 3:00 PM (b) 9:00 AM (c) 12:00 noon.</a:t>
            </a:r>
          </a:p>
          <a:p>
            <a:pPr marL="574675" indent="-574675">
              <a:buNone/>
            </a:pPr>
            <a:r>
              <a:rPr lang="en-US" dirty="0"/>
              <a:t>4.	(a) Sadducees (b) Pharisees (c) Jews believed in the resurrection.</a:t>
            </a:r>
          </a:p>
          <a:p>
            <a:pPr marL="574675" indent="-574675">
              <a:buNone/>
            </a:pPr>
            <a:r>
              <a:rPr lang="en-US" dirty="0"/>
              <a:t>5.	(a) Peter (b) James (c) Saul held the garments of those who stoned Stephen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F7F9749-206F-48DD-A39F-B1775802C4DF}"/>
              </a:ext>
            </a:extLst>
          </p:cNvPr>
          <p:cNvSpPr/>
          <p:nvPr/>
        </p:nvSpPr>
        <p:spPr>
          <a:xfrm>
            <a:off x="5904205" y="1705710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671D3D-8DB3-4E3B-B064-19C240895685}"/>
              </a:ext>
            </a:extLst>
          </p:cNvPr>
          <p:cNvSpPr/>
          <p:nvPr/>
        </p:nvSpPr>
        <p:spPr>
          <a:xfrm>
            <a:off x="7148546" y="2601254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6A6D75A-5C4B-44DB-AD92-230CE5F101E7}"/>
              </a:ext>
            </a:extLst>
          </p:cNvPr>
          <p:cNvSpPr/>
          <p:nvPr/>
        </p:nvSpPr>
        <p:spPr>
          <a:xfrm>
            <a:off x="6432111" y="3496809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30E6846-38D1-4C78-9A70-1AC37970F905}"/>
              </a:ext>
            </a:extLst>
          </p:cNvPr>
          <p:cNvSpPr/>
          <p:nvPr/>
        </p:nvSpPr>
        <p:spPr>
          <a:xfrm>
            <a:off x="3349544" y="4392346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260CB50-5A83-4B81-A5DE-2BB56317CD06}"/>
              </a:ext>
            </a:extLst>
          </p:cNvPr>
          <p:cNvSpPr/>
          <p:nvPr/>
        </p:nvSpPr>
        <p:spPr>
          <a:xfrm>
            <a:off x="4009421" y="5287898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7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9F686-C281-4E02-9E5B-720FFA048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5727"/>
            <a:ext cx="7886700" cy="4483279"/>
          </a:xfrm>
        </p:spPr>
        <p:txBody>
          <a:bodyPr>
            <a:spAutoFit/>
          </a:bodyPr>
          <a:lstStyle/>
          <a:p>
            <a:pPr marL="574675" indent="-574675">
              <a:buNone/>
            </a:pPr>
            <a:r>
              <a:rPr lang="en-US" dirty="0"/>
              <a:t>6.	The Lord told Saul on the road to Damascus to go into the city and there he would learn what he (a) could (b) should (c) must do.</a:t>
            </a:r>
          </a:p>
          <a:p>
            <a:pPr marL="574675" indent="-574675">
              <a:buNone/>
            </a:pPr>
            <a:r>
              <a:rPr lang="en-US" dirty="0"/>
              <a:t>7.	Paul was blind and fasted in Damascus (a) 40 days (b) 15 days (c) 3 days.</a:t>
            </a:r>
          </a:p>
          <a:p>
            <a:pPr marL="574675" indent="-574675">
              <a:buNone/>
            </a:pPr>
            <a:r>
              <a:rPr lang="en-US" dirty="0"/>
              <a:t>8.	(a) Elijah (b) Agabus (c) Luke predicted a famine.</a:t>
            </a:r>
          </a:p>
          <a:p>
            <a:pPr marL="574675" indent="-574675">
              <a:buNone/>
            </a:pPr>
            <a:r>
              <a:rPr lang="en-US" dirty="0"/>
              <a:t>9.	(a) Timothy (b) Titus (c) Ananias was circumcised because his mother was a Jew.</a:t>
            </a:r>
          </a:p>
          <a:p>
            <a:pPr marL="574675" indent="-574675">
              <a:buNone/>
            </a:pPr>
            <a:r>
              <a:rPr lang="en-US" dirty="0"/>
              <a:t>10.	(a) Lydia (b) Jailor (c) Mary prayed by the riverside.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A0AF715-E1A6-4B30-B247-208555359F92}"/>
              </a:ext>
            </a:extLst>
          </p:cNvPr>
          <p:cNvSpPr/>
          <p:nvPr/>
        </p:nvSpPr>
        <p:spPr>
          <a:xfrm>
            <a:off x="4124113" y="2282325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C92DEB-A530-433D-8148-AE108BCD074A}"/>
              </a:ext>
            </a:extLst>
          </p:cNvPr>
          <p:cNvSpPr/>
          <p:nvPr/>
        </p:nvSpPr>
        <p:spPr>
          <a:xfrm>
            <a:off x="3624494" y="3177868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3C33587-AE08-46C3-9943-661283FF2320}"/>
              </a:ext>
            </a:extLst>
          </p:cNvPr>
          <p:cNvSpPr/>
          <p:nvPr/>
        </p:nvSpPr>
        <p:spPr>
          <a:xfrm>
            <a:off x="2596968" y="3686914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845E736-3511-4CCF-A3D5-22198EB3D060}"/>
              </a:ext>
            </a:extLst>
          </p:cNvPr>
          <p:cNvSpPr/>
          <p:nvPr/>
        </p:nvSpPr>
        <p:spPr>
          <a:xfrm>
            <a:off x="1258361" y="4205389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BB9346F-5F89-4688-8429-1DC3E04CDBDB}"/>
              </a:ext>
            </a:extLst>
          </p:cNvPr>
          <p:cNvSpPr/>
          <p:nvPr/>
        </p:nvSpPr>
        <p:spPr>
          <a:xfrm>
            <a:off x="1248944" y="5110357"/>
            <a:ext cx="457200" cy="457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ADBB7057-9A70-48CF-9B5B-CFF3DEBDB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7676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MULTIPLE CHOICE: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62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Brief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Acts 1:8, </a:t>
            </a:r>
            <a:r>
              <a:rPr lang="en-US" i="1" dirty="0"/>
              <a:t>“But ye shall receive power, when the Holy Spirit is come upon you: and ye shall be my witnesses both in Jerusalem, and in all Judaea and Samaria, and unto the uttermost part of the earth.”</a:t>
            </a:r>
          </a:p>
          <a:p>
            <a:r>
              <a:rPr lang="en-US" dirty="0"/>
              <a:t>Acts 1-8:4, </a:t>
            </a:r>
            <a:r>
              <a:rPr lang="en-US" i="1" dirty="0"/>
              <a:t>“in Jerusalem.”</a:t>
            </a:r>
          </a:p>
          <a:p>
            <a:r>
              <a:rPr lang="en-US" dirty="0"/>
              <a:t>Acts 8:5-12, </a:t>
            </a:r>
            <a:r>
              <a:rPr lang="en-US" i="1" dirty="0"/>
              <a:t>“in all Judaea and Samaria.”</a:t>
            </a:r>
          </a:p>
          <a:p>
            <a:r>
              <a:rPr lang="en-US" dirty="0"/>
              <a:t>Acts 13-28, </a:t>
            </a:r>
            <a:r>
              <a:rPr lang="en-US" i="1" dirty="0"/>
              <a:t>“the utter most part of the earth.”</a:t>
            </a: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9E214-F272-4FF6-9CB2-E6E26A7C5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233" y="491851"/>
            <a:ext cx="8062863" cy="1920526"/>
          </a:xfrm>
        </p:spPr>
        <p:txBody>
          <a:bodyPr wrap="square">
            <a:spAutoFit/>
          </a:bodyPr>
          <a:lstStyle/>
          <a:p>
            <a:r>
              <a:rPr lang="en-US" b="1" dirty="0"/>
              <a:t>CONVERSIONS: List each conversion in the book of Acts and identify the chapter in which it is found.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878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BCAC7-8B7F-4818-A464-F5E125129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______ Phoenix</a:t>
            </a:r>
          </a:p>
          <a:p>
            <a:pPr marL="0" indent="0">
              <a:buNone/>
            </a:pPr>
            <a:r>
              <a:rPr lang="en-US" dirty="0"/>
              <a:t>______ Claudius</a:t>
            </a:r>
          </a:p>
          <a:p>
            <a:pPr marL="0" indent="0">
              <a:buNone/>
            </a:pPr>
            <a:r>
              <a:rPr lang="en-US" dirty="0"/>
              <a:t>______ Joseph called Barsabbas surnamed Justus</a:t>
            </a:r>
          </a:p>
          <a:p>
            <a:pPr marL="0" indent="0">
              <a:buNone/>
            </a:pPr>
            <a:r>
              <a:rPr lang="en-US" dirty="0"/>
              <a:t>______ Akeldama</a:t>
            </a:r>
          </a:p>
          <a:p>
            <a:pPr marL="0" indent="0">
              <a:buNone/>
            </a:pPr>
            <a:r>
              <a:rPr lang="en-US" dirty="0"/>
              <a:t>______ Silas</a:t>
            </a:r>
          </a:p>
          <a:p>
            <a:pPr marL="0" indent="0">
              <a:buNone/>
            </a:pPr>
            <a:r>
              <a:rPr lang="en-US" dirty="0"/>
              <a:t>______ Joel</a:t>
            </a:r>
          </a:p>
          <a:p>
            <a:pPr marL="0" indent="0">
              <a:buNone/>
            </a:pPr>
            <a:r>
              <a:rPr lang="en-US" dirty="0"/>
              <a:t>______ Beautiful</a:t>
            </a:r>
          </a:p>
          <a:p>
            <a:pPr marL="0" indent="0">
              <a:buNone/>
            </a:pPr>
            <a:r>
              <a:rPr lang="en-US" dirty="0"/>
              <a:t>______ Ananias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D72EEC2-C304-4D4F-9279-281C9901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4918"/>
            <a:ext cx="7886700" cy="1034129"/>
          </a:xfrm>
        </p:spPr>
        <p:txBody>
          <a:bodyPr>
            <a:spAutoFit/>
          </a:bodyPr>
          <a:lstStyle/>
          <a:p>
            <a:r>
              <a:rPr lang="en-US" b="1" dirty="0"/>
              <a:t>MATCHING:</a:t>
            </a:r>
            <a:br>
              <a:rPr lang="en-US" sz="2400" dirty="0"/>
            </a:br>
            <a:r>
              <a:rPr lang="en-US" sz="2400" dirty="0"/>
              <a:t>(match these with the answers on the following slides)</a:t>
            </a:r>
          </a:p>
        </p:txBody>
      </p:sp>
    </p:spTree>
    <p:extLst>
      <p:ext uri="{BB962C8B-B14F-4D97-AF65-F5344CB8AC3E}">
        <p14:creationId xmlns:p14="http://schemas.microsoft.com/office/powerpoint/2010/main" val="39987446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BCAC7-8B7F-4818-A464-F5E125129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______ Rome</a:t>
            </a:r>
          </a:p>
          <a:p>
            <a:pPr marL="0" indent="0">
              <a:buNone/>
            </a:pPr>
            <a:r>
              <a:rPr lang="en-US" dirty="0"/>
              <a:t>______ Tarsus</a:t>
            </a:r>
          </a:p>
          <a:p>
            <a:pPr marL="0" indent="0">
              <a:buNone/>
            </a:pPr>
            <a:r>
              <a:rPr lang="en-US" dirty="0"/>
              <a:t>______ Cornelius</a:t>
            </a:r>
          </a:p>
          <a:p>
            <a:pPr marL="0" indent="0">
              <a:buNone/>
            </a:pPr>
            <a:r>
              <a:rPr lang="en-US" dirty="0"/>
              <a:t>______ Jerusalem</a:t>
            </a:r>
          </a:p>
          <a:p>
            <a:pPr marL="0" indent="0">
              <a:buNone/>
            </a:pPr>
            <a:r>
              <a:rPr lang="en-US" dirty="0"/>
              <a:t>______ David</a:t>
            </a:r>
          </a:p>
          <a:p>
            <a:pPr marL="0" indent="0">
              <a:buNone/>
            </a:pPr>
            <a:r>
              <a:rPr lang="en-US" dirty="0"/>
              <a:t>______ Grecian Jews</a:t>
            </a:r>
          </a:p>
          <a:p>
            <a:pPr marL="0" indent="0">
              <a:buNone/>
            </a:pPr>
            <a:r>
              <a:rPr lang="en-US" dirty="0"/>
              <a:t>______ Gaza</a:t>
            </a:r>
          </a:p>
          <a:p>
            <a:pPr marL="0" indent="0">
              <a:buNone/>
            </a:pPr>
            <a:r>
              <a:rPr lang="en-US" dirty="0"/>
              <a:t>______ James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654A757-27EC-4E0E-BC11-96ED13667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4918"/>
            <a:ext cx="7886700" cy="1034129"/>
          </a:xfrm>
        </p:spPr>
        <p:txBody>
          <a:bodyPr>
            <a:spAutoFit/>
          </a:bodyPr>
          <a:lstStyle/>
          <a:p>
            <a:r>
              <a:rPr lang="en-US" b="1" dirty="0"/>
              <a:t>MATCHING:</a:t>
            </a:r>
            <a:br>
              <a:rPr lang="en-US" sz="2400" dirty="0"/>
            </a:br>
            <a:r>
              <a:rPr lang="en-US" sz="2400" dirty="0"/>
              <a:t>(match these with the answers on the following slides)</a:t>
            </a:r>
          </a:p>
        </p:txBody>
      </p:sp>
    </p:spTree>
    <p:extLst>
      <p:ext uri="{BB962C8B-B14F-4D97-AF65-F5344CB8AC3E}">
        <p14:creationId xmlns:p14="http://schemas.microsoft.com/office/powerpoint/2010/main" val="1325418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BCAC7-8B7F-4818-A464-F5E125129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______ Elymas</a:t>
            </a:r>
          </a:p>
          <a:p>
            <a:pPr marL="0" indent="0">
              <a:buNone/>
            </a:pPr>
            <a:r>
              <a:rPr lang="en-US" dirty="0"/>
              <a:t>______ Diana</a:t>
            </a:r>
          </a:p>
          <a:p>
            <a:pPr marL="0" indent="0">
              <a:buNone/>
            </a:pPr>
            <a:r>
              <a:rPr lang="en-US" dirty="0"/>
              <a:t>______ Gamaliel</a:t>
            </a:r>
          </a:p>
          <a:p>
            <a:pPr marL="0" indent="0">
              <a:buNone/>
            </a:pPr>
            <a:r>
              <a:rPr lang="en-US" dirty="0"/>
              <a:t>______ John</a:t>
            </a:r>
          </a:p>
          <a:p>
            <a:pPr marL="0" indent="0">
              <a:buNone/>
            </a:pPr>
            <a:r>
              <a:rPr lang="en-US" dirty="0"/>
              <a:t>______ Joseph, surnamed Barnabas </a:t>
            </a:r>
          </a:p>
          <a:p>
            <a:pPr marL="0" indent="0">
              <a:buNone/>
            </a:pPr>
            <a:r>
              <a:rPr lang="en-US" dirty="0"/>
              <a:t>______ Tertullus</a:t>
            </a:r>
          </a:p>
          <a:p>
            <a:pPr marL="0" indent="0">
              <a:buNone/>
            </a:pPr>
            <a:r>
              <a:rPr lang="en-US" dirty="0"/>
              <a:t>______ Pamphylia</a:t>
            </a:r>
          </a:p>
          <a:p>
            <a:pPr marL="0" indent="0">
              <a:buNone/>
            </a:pPr>
            <a:r>
              <a:rPr lang="en-US" dirty="0"/>
              <a:t>______ School of Tyrannus</a:t>
            </a:r>
          </a:p>
          <a:p>
            <a:pPr marL="0" indent="0">
              <a:buNone/>
            </a:pPr>
            <a:r>
              <a:rPr lang="en-US" dirty="0"/>
              <a:t>______ Beroeans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97C5E8-2EB3-4D9D-B50C-4F6EC133A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4918"/>
            <a:ext cx="7886700" cy="1034129"/>
          </a:xfrm>
        </p:spPr>
        <p:txBody>
          <a:bodyPr>
            <a:spAutoFit/>
          </a:bodyPr>
          <a:lstStyle/>
          <a:p>
            <a:r>
              <a:rPr lang="en-US" b="1" dirty="0"/>
              <a:t>MATCHING:</a:t>
            </a:r>
            <a:br>
              <a:rPr lang="en-US" sz="2400" dirty="0"/>
            </a:br>
            <a:r>
              <a:rPr lang="en-US" sz="2400" dirty="0"/>
              <a:t>(match these with the answers on the following slides)</a:t>
            </a:r>
          </a:p>
        </p:txBody>
      </p:sp>
    </p:spTree>
    <p:extLst>
      <p:ext uri="{BB962C8B-B14F-4D97-AF65-F5344CB8AC3E}">
        <p14:creationId xmlns:p14="http://schemas.microsoft.com/office/powerpoint/2010/main" val="676910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EE492-64F1-4A03-88A5-E79047374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1117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MATCHING: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BCAC7-8B7F-4818-A464-F5E125129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47" y="1316571"/>
            <a:ext cx="8870623" cy="4401205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1.	Orator who accused Paul.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2.	Where Paul was permitted to speak to Caesar.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3.	Baptized with Water.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4.	Door of the temple.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5.	Desert place where Philip met the eunuch.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6.	A devout, God fearing man.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7.	Rescued Paul from the mob of Jews.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8.	A doctor of the law.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9.	Place where the word went forth from.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10.	Considered to replace Judas.</a:t>
            </a:r>
          </a:p>
        </p:txBody>
      </p:sp>
    </p:spTree>
    <p:extLst>
      <p:ext uri="{BB962C8B-B14F-4D97-AF65-F5344CB8AC3E}">
        <p14:creationId xmlns:p14="http://schemas.microsoft.com/office/powerpoint/2010/main" val="4077876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EE492-64F1-4A03-88A5-E79047374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1117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MATCHING: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BCAC7-8B7F-4818-A464-F5E125129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47" y="1316571"/>
            <a:ext cx="8870623" cy="4486356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11.	Sold possession and kept back part of the price.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12.	Where Paul was from.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13.	First martyred apostle.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14.	Where John Mark withdrew from Paul and Barnabas.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15.	Searched the Scriptures daily.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16.	Sold field, laid money at apostles’ feet.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17.	The field of blood.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18.	Spoke of things that would happen in the last days.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19.	Where the ship master desired to winter.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20.	Sorcerer.</a:t>
            </a:r>
          </a:p>
        </p:txBody>
      </p:sp>
    </p:spTree>
    <p:extLst>
      <p:ext uri="{BB962C8B-B14F-4D97-AF65-F5344CB8AC3E}">
        <p14:creationId xmlns:p14="http://schemas.microsoft.com/office/powerpoint/2010/main" val="12689068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EE492-64F1-4A03-88A5-E79047374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1117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MATCHING: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BCAC7-8B7F-4818-A464-F5E125129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47" y="1316571"/>
            <a:ext cx="8870623" cy="2246769"/>
          </a:xfrm>
        </p:spPr>
        <p:txBody>
          <a:bodyPr wrap="square"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21.	Became Paul’s companion in travel.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22.	Goddess of the Ephesians.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23.	Prophesied that Jesus would not be left in Hades.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24.	Murmured because their widows were neglected.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25.	Where Paul taught in Ephesus for two years.</a:t>
            </a:r>
          </a:p>
        </p:txBody>
      </p:sp>
    </p:spTree>
    <p:extLst>
      <p:ext uri="{BB962C8B-B14F-4D97-AF65-F5344CB8AC3E}">
        <p14:creationId xmlns:p14="http://schemas.microsoft.com/office/powerpoint/2010/main" val="59105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805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I.	The Church In Jerusalem, 1:1-7:60</a:t>
            </a:r>
          </a:p>
          <a:p>
            <a:pPr marL="857250" lvl="1" indent="-400050">
              <a:buNone/>
            </a:pPr>
            <a:r>
              <a:rPr lang="en-US" dirty="0"/>
              <a:t>A.	Preparation For The Work 1:1-26</a:t>
            </a:r>
          </a:p>
          <a:p>
            <a:pPr marL="857250" lvl="1" indent="-400050">
              <a:buNone/>
            </a:pPr>
            <a:r>
              <a:rPr lang="en-US" dirty="0"/>
              <a:t>B.	Events Of Pentecost 2:1-47.</a:t>
            </a:r>
          </a:p>
          <a:p>
            <a:pPr marL="857250" lvl="1" indent="-400050">
              <a:buNone/>
            </a:pPr>
            <a:r>
              <a:rPr lang="en-US" dirty="0"/>
              <a:t>C.	The Church Unfolding In Miracles And Enduring Persecution 3:1-4:47.</a:t>
            </a:r>
          </a:p>
          <a:p>
            <a:pPr marL="857250" lvl="1" indent="-400050">
              <a:buNone/>
            </a:pPr>
            <a:r>
              <a:rPr lang="en-US" dirty="0"/>
              <a:t>D.	The Church Unfolding In Power 5:1-16.</a:t>
            </a:r>
          </a:p>
          <a:p>
            <a:pPr marL="857250" lvl="1" indent="-400050">
              <a:buNone/>
            </a:pPr>
            <a:r>
              <a:rPr lang="en-US" dirty="0"/>
              <a:t>E.	The Church Caring For Grecian Widows 6:1-8.</a:t>
            </a:r>
          </a:p>
          <a:p>
            <a:pPr marL="857250" lvl="1" indent="-400050">
              <a:buNone/>
            </a:pPr>
            <a:r>
              <a:rPr lang="en-US" dirty="0"/>
              <a:t>F.	The Church Struggling And Scattering 6:8-8:4.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8392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dirty="0"/>
              <a:t>II.	 The Church in Judea and Samaria, 8:4-12:25.</a:t>
            </a:r>
          </a:p>
          <a:p>
            <a:pPr marL="857250" lvl="1" indent="-400050">
              <a:buNone/>
            </a:pPr>
            <a:r>
              <a:rPr lang="en-US" dirty="0"/>
              <a:t>A.	Philip evangelizes Samaria 8:5-25.</a:t>
            </a:r>
          </a:p>
          <a:p>
            <a:pPr marL="857250" lvl="1" indent="-400050">
              <a:buNone/>
            </a:pPr>
            <a:r>
              <a:rPr lang="en-US" dirty="0"/>
              <a:t>B.	The new apostle of the Gentiles called 9:1-30; cf. Galatians 1:17-24</a:t>
            </a:r>
          </a:p>
          <a:p>
            <a:pPr marL="857250" lvl="1" indent="-400050">
              <a:buNone/>
            </a:pPr>
            <a:r>
              <a:rPr lang="en-US" dirty="0"/>
              <a:t>C.	Gentile induction. 10:1-11:30.</a:t>
            </a:r>
          </a:p>
          <a:p>
            <a:pPr marL="857250" lvl="1" indent="-400050">
              <a:buNone/>
            </a:pPr>
            <a:r>
              <a:rPr lang="en-US" dirty="0"/>
              <a:t>D.	The triumph over Herod’s persecution. 12:1-25.</a:t>
            </a:r>
          </a:p>
        </p:txBody>
      </p:sp>
    </p:spTree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93428"/>
          </a:xfrm>
        </p:spPr>
        <p:txBody>
          <a:bodyPr>
            <a:spAutoFit/>
          </a:bodyPr>
          <a:lstStyle/>
          <a:p>
            <a:pPr marL="519113" indent="-519113">
              <a:buNone/>
            </a:pPr>
            <a:r>
              <a:rPr lang="en-US" b="1" dirty="0"/>
              <a:t>III. The Church in the uttermost part of the earth, 13:1-28:31.</a:t>
            </a:r>
          </a:p>
          <a:p>
            <a:pPr marL="857250" lvl="1" indent="-400050">
              <a:buNone/>
            </a:pPr>
            <a:r>
              <a:rPr lang="en-US" dirty="0"/>
              <a:t>A.	The first missionary journey, 13:1-14:28.</a:t>
            </a:r>
          </a:p>
          <a:p>
            <a:pPr marL="857250" lvl="1" indent="-400050">
              <a:buNone/>
            </a:pPr>
            <a:r>
              <a:rPr lang="en-US" dirty="0"/>
              <a:t>B.	The trouble over circumcision, and the Jerusalem meeting, 15:1-35.</a:t>
            </a:r>
          </a:p>
          <a:p>
            <a:pPr marL="857250" lvl="1" indent="-400050">
              <a:buNone/>
            </a:pPr>
            <a:r>
              <a:rPr lang="en-US" dirty="0"/>
              <a:t>C.	The second missionary journey, 15:36-18:22.</a:t>
            </a:r>
          </a:p>
          <a:p>
            <a:pPr marL="857250" lvl="1" indent="-400050">
              <a:buNone/>
            </a:pPr>
            <a:r>
              <a:rPr lang="en-US" dirty="0"/>
              <a:t>D.	The third missionary journey, 18:23-21:16.</a:t>
            </a:r>
          </a:p>
          <a:p>
            <a:pPr marL="857250" lvl="1" indent="-400050">
              <a:buNone/>
            </a:pPr>
            <a:r>
              <a:rPr lang="en-US" dirty="0"/>
              <a:t>E.	The voyage to Rome, 21:17-28:31.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4315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	The voyage to Rome.</a:t>
            </a:r>
          </a:p>
          <a:p>
            <a:pPr marL="1254125" indent="-1254125">
              <a:buNone/>
            </a:pPr>
            <a:r>
              <a:rPr lang="en-US" dirty="0"/>
              <a:t>______	Paul’s trip through Greece.</a:t>
            </a:r>
          </a:p>
          <a:p>
            <a:pPr marL="1254125" indent="-1254125">
              <a:buNone/>
            </a:pPr>
            <a:r>
              <a:rPr lang="en-US" dirty="0"/>
              <a:t>______	Paul’s farewell speech to the Ephesian elders at Miletus.</a:t>
            </a:r>
          </a:p>
          <a:p>
            <a:pPr marL="1254125" indent="-1254125">
              <a:buNone/>
            </a:pPr>
            <a:r>
              <a:rPr lang="en-US" dirty="0"/>
              <a:t>______	The conversion of the twelve disciples of John.</a:t>
            </a:r>
          </a:p>
          <a:p>
            <a:pPr marL="1254125" indent="-1254125">
              <a:buNone/>
            </a:pPr>
            <a:r>
              <a:rPr lang="en-US" dirty="0"/>
              <a:t>______	Paul at Rome two years.</a:t>
            </a:r>
          </a:p>
          <a:p>
            <a:pPr marL="1254125" indent="-1254125">
              <a:buNone/>
            </a:pPr>
            <a:r>
              <a:rPr lang="en-US" dirty="0"/>
              <a:t>______	Completion of the third tour.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62502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221577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280918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3872533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8" y="495300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553431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21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16758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	Paul before Herod Agrippa II.</a:t>
            </a:r>
          </a:p>
          <a:p>
            <a:pPr marL="1254125" indent="-1254125">
              <a:buNone/>
            </a:pPr>
            <a:r>
              <a:rPr lang="en-US" dirty="0"/>
              <a:t>______	Peter’s second sermon.</a:t>
            </a:r>
          </a:p>
          <a:p>
            <a:pPr marL="1254125" indent="-1254125">
              <a:buNone/>
            </a:pPr>
            <a:r>
              <a:rPr lang="en-US" dirty="0"/>
              <a:t>______	The healing of the impotent man at Lystra.</a:t>
            </a:r>
          </a:p>
          <a:p>
            <a:pPr marL="1254125" indent="-1254125">
              <a:buNone/>
            </a:pPr>
            <a:r>
              <a:rPr lang="en-US" dirty="0"/>
              <a:t>______	Demetrius, the silversmith, and his opposition to Paul.</a:t>
            </a:r>
          </a:p>
          <a:p>
            <a:pPr marL="1254125" indent="-1254125">
              <a:buNone/>
            </a:pPr>
            <a:r>
              <a:rPr lang="en-US" dirty="0"/>
              <a:t>______	Apostolic miracles.</a:t>
            </a:r>
          </a:p>
          <a:p>
            <a:pPr marL="1254125" indent="-1254125">
              <a:buNone/>
            </a:pPr>
            <a:r>
              <a:rPr lang="en-US" dirty="0"/>
              <a:t>______	The apostles arrested by the Jews and miraculously released.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62502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6164" y="220901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280494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386970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6167" y="4945147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0071" y="553510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1873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______Raising of Dorcas (Tabitha) from the dead by Peter.</a:t>
            </a:r>
          </a:p>
          <a:p>
            <a:pPr marL="1254125" indent="-1254125">
              <a:buNone/>
            </a:pPr>
            <a:r>
              <a:rPr lang="en-US" dirty="0"/>
              <a:t>______Simon the sorcerer.</a:t>
            </a:r>
          </a:p>
          <a:p>
            <a:pPr marL="1254125" indent="-1254125">
              <a:buNone/>
            </a:pPr>
            <a:r>
              <a:rPr lang="en-US" dirty="0"/>
              <a:t>______Completion of the second tour.</a:t>
            </a:r>
          </a:p>
          <a:p>
            <a:pPr marL="1254125" indent="-1254125">
              <a:buNone/>
            </a:pPr>
            <a:r>
              <a:rPr lang="en-US" dirty="0"/>
              <a:t>______Paul with Aquila and Priscilla at Corinth.</a:t>
            </a:r>
          </a:p>
          <a:p>
            <a:pPr marL="1254125" indent="-1254125">
              <a:buNone/>
            </a:pPr>
            <a:r>
              <a:rPr lang="en-US" dirty="0"/>
              <a:t>______First evangelistic tour begins at Antioch.</a:t>
            </a:r>
          </a:p>
          <a:p>
            <a:pPr marL="1254125" indent="-1254125">
              <a:buNone/>
            </a:pPr>
            <a:r>
              <a:rPr lang="en-US" dirty="0"/>
              <a:t>______Paul and Silas at Thessalonica.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6164" y="163445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6165" y="2710679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328178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3863106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984" y="444788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984" y="503517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17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dirty="0"/>
              <a:t>Which Chapter Is 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4315"/>
          </a:xfrm>
        </p:spPr>
        <p:txBody>
          <a:bodyPr>
            <a:spAutoFit/>
          </a:bodyPr>
          <a:lstStyle/>
          <a:p>
            <a:pPr marL="1254125" indent="-1254125">
              <a:buNone/>
            </a:pPr>
            <a:r>
              <a:rPr lang="en-US" dirty="0"/>
              <a:t>______Paul’s appeal to his Roman citizenship in the face of scourging.</a:t>
            </a:r>
          </a:p>
          <a:p>
            <a:pPr marL="1254125" indent="-1254125">
              <a:buNone/>
            </a:pPr>
            <a:r>
              <a:rPr lang="en-US" dirty="0"/>
              <a:t>______Paul’s flight from Iconium.</a:t>
            </a:r>
          </a:p>
          <a:p>
            <a:pPr marL="1254125" indent="-1254125">
              <a:buNone/>
            </a:pPr>
            <a:r>
              <a:rPr lang="en-US" dirty="0"/>
              <a:t>______The disciples’ prayer of faith.</a:t>
            </a:r>
          </a:p>
          <a:p>
            <a:pPr marL="1254125" indent="-1254125">
              <a:buNone/>
            </a:pPr>
            <a:r>
              <a:rPr lang="en-US" dirty="0"/>
              <a:t> ______The arrest of Stephen.</a:t>
            </a:r>
          </a:p>
          <a:p>
            <a:pPr marL="1254125" indent="-1254125">
              <a:buNone/>
            </a:pPr>
            <a:r>
              <a:rPr lang="en-US" dirty="0"/>
              <a:t>______Peter and John arrested and brought before the Sanhedrin.</a:t>
            </a:r>
          </a:p>
          <a:p>
            <a:pPr marL="1254125" indent="-1254125">
              <a:buNone/>
            </a:pPr>
            <a:r>
              <a:rPr lang="en-US" dirty="0"/>
              <a:t>______Ananias and Sapphira.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162502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984" y="269528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6951" y="327660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36951" y="386656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6951" y="4444425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6951" y="552410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F_ScribbleP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ibble_pad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ribble_pa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356</TotalTime>
  <Words>1624</Words>
  <Application>Microsoft Office PowerPoint</Application>
  <PresentationFormat>On-screen Show (4:3)</PresentationFormat>
  <Paragraphs>249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Georgia</vt:lpstr>
      <vt:lpstr>Times New Roman</vt:lpstr>
      <vt:lpstr>Office Theme</vt:lpstr>
      <vt:lpstr>1_Office Theme</vt:lpstr>
      <vt:lpstr>AF_ScribblePad</vt:lpstr>
      <vt:lpstr>The Acts of the Apostles</vt:lpstr>
      <vt:lpstr>Brief Outline</vt:lpstr>
      <vt:lpstr>Outline</vt:lpstr>
      <vt:lpstr>Outline</vt:lpstr>
      <vt:lpstr>Outline</vt:lpstr>
      <vt:lpstr>Which Chapter Is It In?</vt:lpstr>
      <vt:lpstr>Which Chapter Is It In?</vt:lpstr>
      <vt:lpstr>Which Chapter Is It In?</vt:lpstr>
      <vt:lpstr>Which Chapter Is It In?</vt:lpstr>
      <vt:lpstr>Which Chapter Is It In?</vt:lpstr>
      <vt:lpstr>Which Chapter Is It In?</vt:lpstr>
      <vt:lpstr>Which Chapter Is It In?</vt:lpstr>
      <vt:lpstr>Which Chapter Is It In?</vt:lpstr>
      <vt:lpstr>Which Chapter Is It In?</vt:lpstr>
      <vt:lpstr>Which Chapter Is It In?</vt:lpstr>
      <vt:lpstr>Which Chapter Is It In?</vt:lpstr>
      <vt:lpstr>Which Chapter Is It In?</vt:lpstr>
      <vt:lpstr>MULTIPLE CHOICE:</vt:lpstr>
      <vt:lpstr>MULTIPLE CHOICE:</vt:lpstr>
      <vt:lpstr>CONVERSIONS: List each conversion in the book of Acts and identify the chapter in which it is found.</vt:lpstr>
      <vt:lpstr>MATCHING: (match these with the answers on the following slides)</vt:lpstr>
      <vt:lpstr>MATCHING: (match these with the answers on the following slides)</vt:lpstr>
      <vt:lpstr>MATCHING: (match these with the answers on the following slides)</vt:lpstr>
      <vt:lpstr>MATCHING:</vt:lpstr>
      <vt:lpstr>MATCHING:</vt:lpstr>
      <vt:lpstr>MATCHING: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The Book Of Acts</dc:title>
  <dc:creator>mgalloway2715@gmail.com</dc:creator>
  <cp:lastModifiedBy>Richard Lidh</cp:lastModifiedBy>
  <cp:revision>29</cp:revision>
  <cp:lastPrinted>2020-01-19T16:51:21Z</cp:lastPrinted>
  <dcterms:created xsi:type="dcterms:W3CDTF">2020-01-19T13:42:13Z</dcterms:created>
  <dcterms:modified xsi:type="dcterms:W3CDTF">2020-01-26T00:54:27Z</dcterms:modified>
</cp:coreProperties>
</file>